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65" r:id="rId5"/>
    <p:sldId id="258" r:id="rId6"/>
    <p:sldId id="269" r:id="rId7"/>
    <p:sldId id="263" r:id="rId8"/>
    <p:sldId id="266" r:id="rId9"/>
    <p:sldId id="261" r:id="rId10"/>
    <p:sldId id="267" r:id="rId11"/>
    <p:sldId id="268" r:id="rId12"/>
    <p:sldId id="259" r:id="rId13"/>
    <p:sldId id="260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FDCC12"/>
    <a:srgbClr val="F79910"/>
    <a:srgbClr val="F96611"/>
    <a:srgbClr val="FEC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6" autoAdjust="0"/>
  </p:normalViewPr>
  <p:slideViewPr>
    <p:cSldViewPr>
      <p:cViewPr varScale="1">
        <p:scale>
          <a:sx n="87" d="100"/>
          <a:sy n="87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C15051-BD10-411A-A227-A2435FB0F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 b="39348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305800" cy="5334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41825"/>
            <a:ext cx="83058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8C7B032-94E3-493C-885E-653F534D5C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2006-2016, Inflectra Corporation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43080021"/>
              </p:ext>
            </p:extLst>
          </p:nvPr>
        </p:nvGraphicFramePr>
        <p:xfrm>
          <a:off x="304800" y="177781"/>
          <a:ext cx="3067023" cy="104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4" imgW="8677080" imgH="2946600" progId="">
                  <p:embed/>
                </p:oleObj>
              </mc:Choice>
              <mc:Fallback>
                <p:oleObj r:id="rId4" imgW="8677080" imgH="2946600" progId="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77781"/>
                        <a:ext cx="3067023" cy="104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2971800" y="916479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ADE5CEF1-93AC-42D7-B4BC-492E02406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76CBB50A-6195-45B8-AE02-79F9FDA74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0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8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B585FE93-19F0-4D0C-BC3E-E4016760A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64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9B16F20-21EC-42F8-A9DE-CED16F1BA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8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82CB30B-0879-4300-BBA0-29FB92615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3D6F28E-B15A-492E-9ECF-F322A3E68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67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7511DD5-287E-43C2-B756-C96A8277E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7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C812E32-FC33-4387-B584-F67C5AF21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2E146844-AF4A-44B5-83EE-4DCA2A40F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-2" b="42091"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Page: </a:t>
            </a:r>
            <a:fld id="{AE65F09C-2FED-4E88-91F5-14E01C2D05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2006-2016, Inflectra Corporation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77436"/>
            <a:ext cx="2128896" cy="72292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778938" y="6520190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9FC55F7F-DC15-4D79-91E5-5B50DFFDBFF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March 7 – The Future of Agile Testing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Inflectra performs Agile Testing – Adam Sandman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"/>
            <a:ext cx="1609347" cy="16459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Do Testing?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have automated unit tests written in C# executed as part of the build – report back to </a:t>
            </a:r>
            <a:r>
              <a:rPr lang="en-US" sz="2400" dirty="0" err="1"/>
              <a:t>SpiraTeam</a:t>
            </a:r>
            <a:r>
              <a:rPr lang="en-US" sz="2400" dirty="0"/>
              <a:t>.</a:t>
            </a:r>
          </a:p>
          <a:p>
            <a:r>
              <a:rPr lang="en-US" sz="2400" dirty="0"/>
              <a:t>We have automated REST and SOAP API tests that use Rapise to automatically test our endpoints.</a:t>
            </a:r>
          </a:p>
          <a:p>
            <a:r>
              <a:rPr lang="en-US" sz="2400" dirty="0"/>
              <a:t>We don’t have detailed written test scripts, we use requirements and generate session-tests from them.</a:t>
            </a:r>
          </a:p>
          <a:p>
            <a:pPr lvl="1"/>
            <a:r>
              <a:rPr lang="en-US" sz="2000" dirty="0"/>
              <a:t>We have developers cross-test</a:t>
            </a:r>
          </a:p>
          <a:p>
            <a:pPr lvl="1"/>
            <a:r>
              <a:rPr lang="en-US" sz="2000" dirty="0"/>
              <a:t>We have dedicated QA team that are NOT developers</a:t>
            </a:r>
          </a:p>
          <a:p>
            <a:r>
              <a:rPr lang="en-US" sz="2400" dirty="0"/>
              <a:t>We plan on adding some basic UI automated testing to cover simple, repetitive scenarios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3D6F28E-B15A-492E-9ECF-F322A3E6881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9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Testing Roles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Analysis</a:t>
            </a:r>
          </a:p>
          <a:p>
            <a:pPr lvl="1"/>
            <a:r>
              <a:rPr lang="en-US" dirty="0"/>
              <a:t>If you like the business side, focus on user stories and acceptance tests</a:t>
            </a:r>
          </a:p>
          <a:p>
            <a:r>
              <a:rPr lang="en-US" dirty="0"/>
              <a:t>Automated Checks</a:t>
            </a:r>
          </a:p>
          <a:p>
            <a:pPr lvl="1"/>
            <a:r>
              <a:rPr lang="en-US" dirty="0"/>
              <a:t>If you like the code, consider being an automation engineer.</a:t>
            </a:r>
          </a:p>
          <a:p>
            <a:r>
              <a:rPr lang="en-US" dirty="0"/>
              <a:t>Exploratory &amp; Session Testing</a:t>
            </a:r>
          </a:p>
          <a:p>
            <a:pPr lvl="1"/>
            <a:r>
              <a:rPr lang="en-US" dirty="0"/>
              <a:t>If you can find bugs without trying, harness your intuition with session-based testing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3D6F28E-B15A-492E-9ECF-F322A3E6881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7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Suggestions?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96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Introducing: Elise Brooks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Head of Quality Assurance @ Inflectra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07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Session-Based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Applies some basic structure to exploratory testing</a:t>
            </a:r>
          </a:p>
          <a:p>
            <a:r>
              <a:rPr lang="en-US" sz="2400" dirty="0"/>
              <a:t>Time-boxed session where you focus on a specific objective or set of user stories</a:t>
            </a:r>
          </a:p>
          <a:p>
            <a:r>
              <a:rPr lang="en-US" sz="2400" dirty="0"/>
              <a:t>Test Cases are basically just a description of the objective or area being tested</a:t>
            </a:r>
          </a:p>
          <a:p>
            <a:pPr lvl="1"/>
            <a:r>
              <a:rPr lang="en-US" sz="2000" dirty="0"/>
              <a:t>You can link it to the requirements and user stories</a:t>
            </a:r>
          </a:p>
          <a:p>
            <a:pPr lvl="1"/>
            <a:r>
              <a:rPr lang="en-US" sz="2000" dirty="0"/>
              <a:t>Measuring functionality coverage is a good thing!</a:t>
            </a:r>
          </a:p>
          <a:p>
            <a:r>
              <a:rPr lang="en-US" sz="2400" dirty="0"/>
              <a:t>Executing a test case means following an unstructured path that tests the objective, recording all observations, not just problems.</a:t>
            </a:r>
          </a:p>
          <a:p>
            <a:pPr lvl="1"/>
            <a:r>
              <a:rPr lang="en-US" sz="2000" dirty="0"/>
              <a:t>Even if functionality is not finished, the observations are useful to the developer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00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Challenges of Session Based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it’s hard to know if </a:t>
            </a:r>
            <a:r>
              <a:rPr lang="en-US"/>
              <a:t>it’s broken or ‘just not done yet’</a:t>
            </a:r>
            <a:endParaRPr lang="en-US" dirty="0"/>
          </a:p>
          <a:p>
            <a:r>
              <a:rPr lang="en-US" dirty="0"/>
              <a:t>Observations may not be actual issues</a:t>
            </a:r>
          </a:p>
          <a:p>
            <a:r>
              <a:rPr lang="en-US" dirty="0"/>
              <a:t>The Units Tests all Pass, Why is it Broken?</a:t>
            </a:r>
          </a:p>
          <a:p>
            <a:r>
              <a:rPr lang="en-US" dirty="0"/>
              <a:t>We can both read the test run report and get completely different information!</a:t>
            </a:r>
          </a:p>
          <a:p>
            <a:r>
              <a:rPr lang="en-US" dirty="0"/>
              <a:t>Test Runs end up being a lot of unrelated issues that can be hard to trace.</a:t>
            </a:r>
          </a:p>
          <a:p>
            <a:r>
              <a:rPr lang="en-US" dirty="0"/>
              <a:t>When to transition from recording test runs to logging defects?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03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Suggestions?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82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not a lecture on the future of agile testing, just some ideas and stories from our experiences. We look forward to a discussion!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Picture 2" descr="Dilbert cartoon on agile progra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839200" cy="30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6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  <a:p>
            <a:r>
              <a:rPr lang="en-US" dirty="0"/>
              <a:t>How Has Agile Impacted Testing</a:t>
            </a:r>
          </a:p>
          <a:p>
            <a:r>
              <a:rPr lang="en-US" dirty="0"/>
              <a:t>Where Does Testing Go From Here?</a:t>
            </a:r>
          </a:p>
          <a:p>
            <a:r>
              <a:rPr lang="en-US" dirty="0"/>
              <a:t>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Background – Who Are We?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98954"/>
              </p:ext>
            </p:extLst>
          </p:nvPr>
        </p:nvGraphicFramePr>
        <p:xfrm>
          <a:off x="-2932" y="0"/>
          <a:ext cx="914693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3" imgW="7619040" imgH="7619040" progId="">
                  <p:embed/>
                </p:oleObj>
              </mc:Choice>
              <mc:Fallback>
                <p:oleObj r:id="rId3" imgW="7619040" imgH="7619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32" y="0"/>
                        <a:ext cx="914693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57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OK - What Does Inflectra Actually Do?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2133600"/>
            <a:ext cx="8153400" cy="266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SpiraTeam®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4400" y="2743200"/>
            <a:ext cx="3505200" cy="1295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SpiraTest®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 &amp; Test Management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8200" y="2743200"/>
            <a:ext cx="3505200" cy="1295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SpiraPlan®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Management &amp; Defect Tracking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0" y="990600"/>
            <a:ext cx="8153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KronoDesk</a:t>
            </a:r>
            <a:r>
              <a:rPr lang="en-US" sz="2400" b="1" baseline="30000" dirty="0">
                <a:solidFill>
                  <a:srgbClr val="F79910"/>
                </a:solidFill>
              </a:rPr>
              <a:t>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Support &amp; Help Desk Ticketing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3400" y="5029200"/>
            <a:ext cx="8153400" cy="914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Rapise® 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Automation Platform (Web, GUI, Services)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14400" y="4191000"/>
            <a:ext cx="7239000" cy="457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rgbClr val="F79910"/>
                </a:solidFill>
              </a:rPr>
              <a:t>TaraVault</a:t>
            </a:r>
            <a:r>
              <a:rPr lang="en-US" sz="2400" b="1" dirty="0">
                <a:solidFill>
                  <a:srgbClr val="F79910"/>
                </a:solidFill>
              </a:rPr>
              <a:t>™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Source Code Hosting</a:t>
            </a:r>
          </a:p>
        </p:txBody>
      </p:sp>
    </p:spTree>
    <p:extLst>
      <p:ext uri="{BB962C8B-B14F-4D97-AF65-F5344CB8AC3E}">
        <p14:creationId xmlns:p14="http://schemas.microsoft.com/office/powerpoint/2010/main" val="38133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Testing Like Pre-Agile?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Business analysts write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Requirements signed off by customer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Testers write scripts and get sign-off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Developers design system, update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Developers develop system, update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Testers update test scripts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Testers run scripts, following steps, log bugs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released (if all goes well)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1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&amp; Testing – What Pinterest Says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3D6F28E-B15A-492E-9ECF-F322A3E68810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1066800"/>
            <a:ext cx="3200400" cy="483079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542402"/>
              </p:ext>
            </p:extLst>
          </p:nvPr>
        </p:nvGraphicFramePr>
        <p:xfrm>
          <a:off x="483577" y="1371600"/>
          <a:ext cx="4531293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4" imgW="7961760" imgH="3304440" progId="">
                  <p:embed/>
                </p:oleObj>
              </mc:Choice>
              <mc:Fallback>
                <p:oleObj r:id="rId4" imgW="7961760" imgH="3304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577" y="1371600"/>
                        <a:ext cx="4531293" cy="188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6" y="3577917"/>
            <a:ext cx="4976419" cy="22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697773"/>
            <a:ext cx="2514600" cy="24999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 Code Mgt.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Development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460130" y="1219200"/>
            <a:ext cx="2587869" cy="854319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Requirements, User Stories, etc.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1" y="2911719"/>
            <a:ext cx="2133600" cy="76200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Subversion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887665"/>
            <a:ext cx="2133601" cy="76200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Arrow: Down 12"/>
          <p:cNvSpPr/>
          <p:nvPr/>
        </p:nvSpPr>
        <p:spPr>
          <a:xfrm>
            <a:off x="1600200" y="2149719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68969" y="3764573"/>
            <a:ext cx="1946031" cy="14331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 Integration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(Jenkins)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8968" y="2697773"/>
            <a:ext cx="1946031" cy="88509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Automated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Tests (Checks)</a:t>
            </a:r>
          </a:p>
        </p:txBody>
      </p:sp>
      <p:sp>
        <p:nvSpPr>
          <p:cNvPr id="16" name="Arrow: Right 15"/>
          <p:cNvSpPr/>
          <p:nvPr/>
        </p:nvSpPr>
        <p:spPr>
          <a:xfrm>
            <a:off x="3124200" y="4435719"/>
            <a:ext cx="609600" cy="213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/>
          <p:cNvSpPr/>
          <p:nvPr/>
        </p:nvSpPr>
        <p:spPr>
          <a:xfrm>
            <a:off x="5867400" y="4397619"/>
            <a:ext cx="609600" cy="213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12169" y="2688981"/>
            <a:ext cx="1946031" cy="14331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Environments</a:t>
            </a:r>
          </a:p>
        </p:txBody>
      </p:sp>
      <p:sp>
        <p:nvSpPr>
          <p:cNvPr id="20" name="Arrow: Right 19"/>
          <p:cNvSpPr/>
          <p:nvPr/>
        </p:nvSpPr>
        <p:spPr>
          <a:xfrm>
            <a:off x="3124200" y="1554773"/>
            <a:ext cx="609600" cy="213946"/>
          </a:xfrm>
          <a:prstGeom prst="rightArrow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54314" y="1219200"/>
            <a:ext cx="1946031" cy="885092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Acceptance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Tests</a:t>
            </a:r>
          </a:p>
        </p:txBody>
      </p:sp>
      <p:sp>
        <p:nvSpPr>
          <p:cNvPr id="22" name="Arrow: Down 21"/>
          <p:cNvSpPr/>
          <p:nvPr/>
        </p:nvSpPr>
        <p:spPr>
          <a:xfrm>
            <a:off x="4572000" y="2195146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12169" y="4312627"/>
            <a:ext cx="1946031" cy="88509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09238" y="1219200"/>
            <a:ext cx="1946031" cy="885092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Session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</a:p>
        </p:txBody>
      </p:sp>
      <p:sp>
        <p:nvSpPr>
          <p:cNvPr id="25" name="Arrow: Right 24"/>
          <p:cNvSpPr/>
          <p:nvPr/>
        </p:nvSpPr>
        <p:spPr>
          <a:xfrm>
            <a:off x="5797060" y="1547446"/>
            <a:ext cx="609600" cy="213946"/>
          </a:xfrm>
          <a:prstGeom prst="rightArrow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/>
          <p:cNvSpPr/>
          <p:nvPr/>
        </p:nvSpPr>
        <p:spPr>
          <a:xfrm>
            <a:off x="7391400" y="2168036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2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“Price” of Testing</a:t>
            </a:r>
          </a:p>
        </p:txBody>
      </p:sp>
      <p:pic>
        <p:nvPicPr>
          <p:cNvPr id="2050" name="Picture 2" descr="p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11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171076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">
  <a:themeElements>
    <a:clrScheme name="Inflectr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lectr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flectr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flectra Powerpoint Template.potx" id="{1E4D0D90-2386-4A4E-8BF2-A94352C0CC00}" vid="{2443A358-78F8-422A-97AB-5BFDD195EE1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</Template>
  <TotalTime>1559</TotalTime>
  <Words>599</Words>
  <Application>Microsoft Office PowerPoint</Application>
  <PresentationFormat>On-screen Show (4:3)</PresentationFormat>
  <Paragraphs>98</Paragraphs>
  <Slides>16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Wingdings</vt:lpstr>
      <vt:lpstr>Inflectra Powerpoint Template</vt:lpstr>
      <vt:lpstr>March 7 – The Future of Agile Testing</vt:lpstr>
      <vt:lpstr>Disclaimer!!!</vt:lpstr>
      <vt:lpstr>Agenda</vt:lpstr>
      <vt:lpstr>Background – Who Are We?</vt:lpstr>
      <vt:lpstr>OK - What Does Inflectra Actually Do?</vt:lpstr>
      <vt:lpstr>What Was Testing Like Pre-Agile?</vt:lpstr>
      <vt:lpstr>Agile &amp; Testing – What Pinterest Says</vt:lpstr>
      <vt:lpstr>Our Development Process</vt:lpstr>
      <vt:lpstr>The “Price” of Testing</vt:lpstr>
      <vt:lpstr>So How Do We Do Testing?</vt:lpstr>
      <vt:lpstr>Future Testing Roles</vt:lpstr>
      <vt:lpstr>Questions? Suggestions?</vt:lpstr>
      <vt:lpstr>Introducing: Elise Brooks</vt:lpstr>
      <vt:lpstr>What is Session-Based Testing</vt:lpstr>
      <vt:lpstr>The Challenges of Session Based Testing</vt:lpstr>
      <vt:lpstr>Questions? Suggestions?</vt:lpstr>
    </vt:vector>
  </TitlesOfParts>
  <Company>Inflectra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Title</dc:title>
  <dc:creator>Adam Sandman</dc:creator>
  <cp:lastModifiedBy>Adam Sandman</cp:lastModifiedBy>
  <cp:revision>34</cp:revision>
  <cp:lastPrinted>1601-01-01T00:00:00Z</cp:lastPrinted>
  <dcterms:created xsi:type="dcterms:W3CDTF">2017-03-03T21:53:11Z</dcterms:created>
  <dcterms:modified xsi:type="dcterms:W3CDTF">2017-03-07T23:15:08Z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